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2"/>
  </p:notesMasterIdLst>
  <p:handoutMasterIdLst>
    <p:handoutMasterId r:id="rId13"/>
  </p:handoutMasterIdLst>
  <p:sldIdLst>
    <p:sldId id="301" r:id="rId2"/>
    <p:sldId id="314" r:id="rId3"/>
    <p:sldId id="324" r:id="rId4"/>
    <p:sldId id="325" r:id="rId5"/>
    <p:sldId id="327" r:id="rId6"/>
    <p:sldId id="329" r:id="rId7"/>
    <p:sldId id="328" r:id="rId8"/>
    <p:sldId id="311" r:id="rId9"/>
    <p:sldId id="270" r:id="rId10"/>
    <p:sldId id="258" r:id="rId1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aley, Sarah (RGT)" initials="MS(" lastIdx="12" clrIdx="0">
    <p:extLst>
      <p:ext uri="{19B8F6BF-5375-455C-9EA6-DF929625EA0E}">
        <p15:presenceInfo xmlns:p15="http://schemas.microsoft.com/office/powerpoint/2012/main" userId="S-1-5-21-875326689-928589111-1252796590-151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7302"/>
    <a:srgbClr val="FEAF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82" autoAdjust="0"/>
    <p:restoredTop sz="94718" autoAdjust="0"/>
  </p:normalViewPr>
  <p:slideViewPr>
    <p:cSldViewPr>
      <p:cViewPr varScale="1">
        <p:scale>
          <a:sx n="108" d="100"/>
          <a:sy n="108" d="100"/>
        </p:scale>
        <p:origin x="156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84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475" cy="46513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513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pPr>
              <a:defRPr/>
            </a:pPr>
            <a:fld id="{7F4E2125-7391-499B-BD3F-3283162A49BA}" type="datetimeFigureOut">
              <a:rPr lang="en-US"/>
              <a:pPr>
                <a:defRPr/>
              </a:pPr>
              <a:t>6/18/2019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pPr>
              <a:defRPr/>
            </a:pPr>
            <a:fld id="{4C776792-8DAF-40E4-8BFE-F572A877A7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59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475" cy="46513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1"/>
            <a:ext cx="3038475" cy="46513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0194B77-A949-4472-AF28-F82182E888D2}" type="datetimeFigureOut">
              <a:rPr lang="en-US"/>
              <a:pPr>
                <a:defRPr/>
              </a:pPr>
              <a:t>6/18/2019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6"/>
            <a:ext cx="5607050" cy="4183063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8C4DBFA0-E153-4FAE-87CE-1E856C41A7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652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1862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784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endParaRPr lang="en-US" sz="1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852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235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9628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8670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16426"/>
            <a:ext cx="5607050" cy="4575174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0170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921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0500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273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chemeClr val="bg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2819400"/>
          </a:xfrm>
        </p:spPr>
        <p:txBody>
          <a:bodyPr tIns="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lnSpc>
                <a:spcPct val="90000"/>
              </a:lnSpc>
              <a:defRPr sz="6000" b="0">
                <a:solidFill>
                  <a:schemeClr val="tx1"/>
                </a:solidFill>
                <a:latin typeface="Franklin Gothic Demi" panose="020B0703020102020204" pitchFamily="34" charset="0"/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10714" y="6248400"/>
            <a:ext cx="1904686" cy="50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" y="6048375"/>
            <a:ext cx="6019800" cy="733425"/>
          </a:xfrm>
        </p:spPr>
        <p:txBody>
          <a:bodyPr anchor="b"/>
          <a:lstStyle>
            <a:lvl1pPr marL="119062" indent="0">
              <a:buNone/>
              <a:defRPr lang="en-US" sz="1600" kern="1200" baseline="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Meeting Name — Month DD, YYYY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30213" y="690563"/>
            <a:ext cx="7086600" cy="609600"/>
          </a:xfrm>
          <a:prstGeom prst="rect">
            <a:avLst/>
          </a:prstGeom>
        </p:spPr>
        <p:txBody>
          <a:bodyPr rIns="45720" anchor="ctr"/>
          <a:lstStyle>
            <a:lvl1pPr>
              <a:defRPr sz="2400"/>
            </a:lvl1pPr>
            <a:extLst/>
          </a:lstStyle>
          <a:p>
            <a:pPr fontAlgn="auto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26A067F-84F0-4FCB-91BD-A4BAD644B6F1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625975"/>
          </a:xfrm>
        </p:spPr>
        <p:txBody>
          <a:bodyPr/>
          <a:lstStyle>
            <a:lvl1pPr>
              <a:spcBef>
                <a:spcPts val="1200"/>
              </a:spcBef>
              <a:defRPr sz="3200"/>
            </a:lvl1pPr>
            <a:lvl2pPr>
              <a:spcBef>
                <a:spcPts val="480"/>
              </a:spcBef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04800" y="152400"/>
            <a:ext cx="8537222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ltGray">
          <a:xfrm>
            <a:off x="0" y="0"/>
            <a:ext cx="9144000" cy="1905000"/>
          </a:xfrm>
          <a:prstGeom prst="rect">
            <a:avLst/>
          </a:prstGeom>
          <a:solidFill>
            <a:schemeClr val="tx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0" y="1860550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089E3F3-A662-46B0-A7D1-E104A41C228F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382000" cy="4321175"/>
          </a:xfrm>
        </p:spPr>
        <p:txBody>
          <a:bodyPr/>
          <a:lstStyle>
            <a:lvl1pPr>
              <a:spcBef>
                <a:spcPts val="1200"/>
              </a:spcBef>
              <a:defRPr sz="3200"/>
            </a:lvl1pPr>
            <a:lvl2pPr>
              <a:spcBef>
                <a:spcPts val="480"/>
              </a:spcBef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5778" y="152400"/>
            <a:ext cx="8537222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382000" cy="1219200"/>
          </a:xfrm>
        </p:spPr>
        <p:txBody>
          <a:bodyPr/>
          <a:lstStyle>
            <a:lvl1pPr>
              <a:lnSpc>
                <a:spcPts val="42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chemeClr val="bg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18872"/>
            <a:ext cx="8229600" cy="1636776"/>
          </a:xfrm>
        </p:spPr>
        <p:txBody>
          <a:bodyPr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defRPr sz="4400" b="1" cap="none" baseline="0">
                <a:solidFill>
                  <a:schemeClr val="tx2"/>
                </a:solidFill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009" y="1828800"/>
            <a:ext cx="8238991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6F930-4FD0-44EA-B6E9-27C19B13C7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C8E82DE-B153-45E1-940C-6CE8844F02AA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73936"/>
            <a:ext cx="4191000" cy="4623816"/>
          </a:xfrm>
        </p:spPr>
        <p:txBody>
          <a:bodyPr lIns="9144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114800" cy="462381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2286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1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E95CEF2-63C7-41D1-AC3B-F11D0AEA6F1D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2286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0A66E57-C0F8-4B8D-8854-D7A3DB0F0B4E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Hero Imag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8600" y="6248400"/>
            <a:ext cx="5486400" cy="457200"/>
          </a:xfrm>
        </p:spPr>
        <p:txBody>
          <a:bodyPr lIns="118872" tIns="0" rIns="45720" bIns="0" anchor="b"/>
          <a:lstStyle>
            <a:lvl1pPr marL="0" indent="0" algn="l">
              <a:buNone/>
              <a:defRPr sz="1600" b="0" baseline="0">
                <a:solidFill>
                  <a:schemeClr val="bg2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dirty="0"/>
              <a:t>Meeting Name — Month DD, YYYY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-91440"/>
            <a:ext cx="9144000" cy="6144768"/>
          </a:xfrm>
          <a:solidFill>
            <a:schemeClr val="bg2"/>
          </a:solidFill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7" name="Rectangle 6"/>
          <p:cNvSpPr/>
          <p:nvPr userDrawn="1"/>
        </p:nvSpPr>
        <p:spPr bwMode="invGray">
          <a:xfrm>
            <a:off x="0" y="6049962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8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10714" y="6248400"/>
            <a:ext cx="1904686" cy="50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340229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chemeClr val="tx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304800" y="152400"/>
            <a:ext cx="83820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4800" y="1774825"/>
            <a:ext cx="83820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DB98637-2E44-408C-92DF-FBFBA33F18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1" r:id="rId1"/>
    <p:sldLayoutId id="2147484232" r:id="rId2"/>
    <p:sldLayoutId id="2147484233" r:id="rId3"/>
    <p:sldLayoutId id="2147484234" r:id="rId4"/>
    <p:sldLayoutId id="2147484235" r:id="rId5"/>
    <p:sldLayoutId id="2147484237" r:id="rId6"/>
    <p:sldLayoutId id="2147484238" r:id="rId7"/>
    <p:sldLayoutId id="2147484240" r:id="rId8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5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9pPr>
      <a:extLst/>
    </p:titleStyle>
    <p:bodyStyle>
      <a:lvl1pPr marL="438150" indent="-319088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1" fontAlgn="base" hangingPunct="1">
        <a:spcBef>
          <a:spcPct val="20000"/>
        </a:spcBef>
        <a:spcAft>
          <a:spcPct val="0"/>
        </a:spcAft>
        <a:buClr>
          <a:srgbClr val="C32D2E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1" fontAlgn="base" hangingPunct="1">
        <a:spcBef>
          <a:spcPct val="20000"/>
        </a:spcBef>
        <a:spcAft>
          <a:spcPct val="0"/>
        </a:spcAft>
        <a:buClr>
          <a:srgbClr val="84AA33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1" fontAlgn="base" hangingPunct="1">
        <a:spcBef>
          <a:spcPct val="20000"/>
        </a:spcBef>
        <a:spcAft>
          <a:spcPct val="0"/>
        </a:spcAft>
        <a:buClr>
          <a:srgbClr val="964305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dirty="0">
                <a:latin typeface="+mj-lt"/>
              </a:rPr>
              <a:t>BHE Authorization to Solicit Public Comment: Financial Review and Risk Monitoring Regulations (610 CMR 13)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Board of Higher Education Meeting – June 18, 2019</a:t>
            </a:r>
          </a:p>
        </p:txBody>
      </p:sp>
    </p:spTree>
    <p:extLst>
      <p:ext uri="{BB962C8B-B14F-4D97-AF65-F5344CB8AC3E}">
        <p14:creationId xmlns:p14="http://schemas.microsoft.com/office/powerpoint/2010/main" val="2627963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1">
            <a:extLst>
              <a:ext uri="{FF2B5EF4-FFF2-40B4-BE49-F238E27FC236}">
                <a16:creationId xmlns:a16="http://schemas.microsoft.com/office/drawing/2014/main" id="{A0CBDD32-47AA-4F5B-95E5-C899B868B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76400"/>
            <a:ext cx="8229600" cy="4625975"/>
          </a:xfrm>
        </p:spPr>
        <p:txBody>
          <a:bodyPr/>
          <a:lstStyle/>
          <a:p>
            <a:pPr marL="119062" indent="0">
              <a:buNone/>
            </a:pPr>
            <a:r>
              <a:rPr lang="en-US" sz="2800" b="1" dirty="0"/>
              <a:t>The Board of Higher Education hereby:</a:t>
            </a:r>
          </a:p>
          <a:p>
            <a:pPr>
              <a:buClrTx/>
            </a:pPr>
            <a:r>
              <a:rPr lang="en-US" sz="2800" dirty="0"/>
              <a:t>authorizes the Commissioner to proceed in accordance with the Administrative Procedure Act, M.G.L. c. 30A, § 3, and </a:t>
            </a:r>
          </a:p>
          <a:p>
            <a:pPr>
              <a:buClrTx/>
            </a:pPr>
            <a:r>
              <a:rPr lang="en-US" sz="2800" dirty="0"/>
              <a:t>solicit public comment on the proposed regulation 610 CMR 13.00: Financial Review and Risk Monitoring of Institutions of Higher Education.</a:t>
            </a:r>
            <a:endParaRPr lang="en-US" altLang="en-US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BB476A-2CEB-4C99-B151-999881DC9B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BHE Authorization to Solicit Public Comment: 610 CMR 13</a:t>
            </a:r>
          </a:p>
        </p:txBody>
      </p:sp>
      <p:sp>
        <p:nvSpPr>
          <p:cNvPr id="20484" name="Title 3">
            <a:extLst>
              <a:ext uri="{FF2B5EF4-FFF2-40B4-BE49-F238E27FC236}">
                <a16:creationId xmlns:a16="http://schemas.microsoft.com/office/drawing/2014/main" id="{E1486477-0941-45EA-AF31-DFB9AD432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BHE Motion 19-06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w: Right 4">
            <a:extLst>
              <a:ext uri="{FF2B5EF4-FFF2-40B4-BE49-F238E27FC236}">
                <a16:creationId xmlns:a16="http://schemas.microsoft.com/office/drawing/2014/main" id="{AE3D01A9-1226-435D-A237-21E33BDF4EFF}"/>
              </a:ext>
            </a:extLst>
          </p:cNvPr>
          <p:cNvSpPr/>
          <p:nvPr/>
        </p:nvSpPr>
        <p:spPr>
          <a:xfrm>
            <a:off x="-76200" y="4114800"/>
            <a:ext cx="914400" cy="609600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F9BF6CB-39A3-4F20-ACFC-10AB2310F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600200"/>
            <a:ext cx="8153400" cy="4953000"/>
          </a:xfrm>
        </p:spPr>
        <p:txBody>
          <a:bodyPr/>
          <a:lstStyle/>
          <a:p>
            <a:pPr marL="112712" lvl="1" indent="0">
              <a:spcAft>
                <a:spcPts val="600"/>
              </a:spcAft>
              <a:buNone/>
            </a:pPr>
            <a:r>
              <a:rPr lang="en-US" sz="1800" b="1" dirty="0"/>
              <a:t>      April 2018: </a:t>
            </a:r>
            <a:r>
              <a:rPr lang="en-US" sz="1800" dirty="0"/>
              <a:t>Mount Ida College announces abrupt closure</a:t>
            </a:r>
          </a:p>
          <a:p>
            <a:pPr marL="460375" lvl="1" indent="-347663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800" b="1" dirty="0"/>
              <a:t>June 2018: </a:t>
            </a:r>
            <a:r>
              <a:rPr lang="en-US" sz="1800" dirty="0"/>
              <a:t>BHE forms THESIS working group  </a:t>
            </a:r>
          </a:p>
          <a:p>
            <a:pPr marL="460375" lvl="1" indent="-347663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800" b="1" dirty="0"/>
              <a:t>Summer and Fall 2018: </a:t>
            </a:r>
            <a:r>
              <a:rPr lang="en-US" sz="1800" dirty="0"/>
              <a:t>THESIS group meets, conducts research and analysis, develops recommendations</a:t>
            </a:r>
          </a:p>
          <a:p>
            <a:pPr marL="460375" lvl="1" indent="-347663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800" b="1" dirty="0"/>
              <a:t>January 22, 2019: </a:t>
            </a:r>
            <a:r>
              <a:rPr lang="en-US" sz="1800" dirty="0"/>
              <a:t>BHE accepts THESIS Working Group report and charges Commissioner to develop implementation recommendations (BHE 19-04)</a:t>
            </a:r>
          </a:p>
          <a:p>
            <a:pPr marL="460375" lvl="1" indent="-347663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800" b="1" dirty="0"/>
              <a:t>January–June 2019: </a:t>
            </a:r>
            <a:r>
              <a:rPr lang="en-US" sz="1800" dirty="0"/>
              <a:t>Informal stakeholder vetting; regulation drafting</a:t>
            </a:r>
          </a:p>
          <a:p>
            <a:pPr marL="460375" lvl="1" indent="-347663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800" b="1" dirty="0"/>
              <a:t>June 18, 2019: </a:t>
            </a:r>
            <a:r>
              <a:rPr lang="en-US" sz="1800" dirty="0"/>
              <a:t>BHE votes to put draft regulations out for formal public comment (BHE 19-06)</a:t>
            </a:r>
          </a:p>
          <a:p>
            <a:pPr marL="460375" lvl="1" indent="-347663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800" b="1" dirty="0"/>
              <a:t>June–August 2019: </a:t>
            </a:r>
            <a:r>
              <a:rPr lang="en-US" sz="1800" dirty="0"/>
              <a:t>Public Comment period; DHE staff revise regulations as needed; finalize policies</a:t>
            </a:r>
          </a:p>
          <a:p>
            <a:pPr marL="460375" lvl="1" indent="-347663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800" b="1" dirty="0"/>
              <a:t>August 19, 2019 BHE Meeting: </a:t>
            </a:r>
            <a:r>
              <a:rPr lang="en-US" sz="1800" dirty="0"/>
              <a:t>BHE</a:t>
            </a:r>
            <a:r>
              <a:rPr lang="en-US" sz="1800" b="1" dirty="0"/>
              <a:t> </a:t>
            </a:r>
            <a:r>
              <a:rPr lang="en-US" sz="1800" dirty="0"/>
              <a:t>Vote on final regulations</a:t>
            </a:r>
          </a:p>
          <a:p>
            <a:pPr marL="460375" lvl="1" indent="-347663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800" b="1" dirty="0"/>
              <a:t>Fall 2019: </a:t>
            </a:r>
            <a:r>
              <a:rPr lang="en-US" sz="1800" dirty="0"/>
              <a:t>Implementation</a:t>
            </a:r>
          </a:p>
          <a:p>
            <a:pPr marL="119062" indent="0">
              <a:buNone/>
            </a:pP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560814-609F-4DC2-9AFC-634B5E4AFC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BHE Authorization to Solicit Public Comment: 610 CMR 13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58E6D54-6416-4A0D-801F-4968685CD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THESIS Timeline Overview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357537-3605-424C-B75A-52D481732420}"/>
              </a:ext>
            </a:extLst>
          </p:cNvPr>
          <p:cNvSpPr txBox="1"/>
          <p:nvPr/>
        </p:nvSpPr>
        <p:spPr>
          <a:xfrm>
            <a:off x="0" y="4265711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+mj-lt"/>
              </a:rPr>
              <a:t>TODAY</a:t>
            </a:r>
          </a:p>
        </p:txBody>
      </p:sp>
    </p:spTree>
    <p:extLst>
      <p:ext uri="{BB962C8B-B14F-4D97-AF65-F5344CB8AC3E}">
        <p14:creationId xmlns:p14="http://schemas.microsoft.com/office/powerpoint/2010/main" val="4284459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B6136BD-9B1A-42E4-8377-D739AFE0A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b="1" dirty="0"/>
              <a:t>Scope: </a:t>
            </a:r>
            <a:r>
              <a:rPr lang="en-US" sz="2200" dirty="0"/>
              <a:t>All MA-based, private higher education institutions (IHEs) that are:</a:t>
            </a:r>
          </a:p>
          <a:p>
            <a:pPr lvl="1"/>
            <a:r>
              <a:rPr lang="en-US" sz="2000" dirty="0"/>
              <a:t>authorized by BHE to grant degrees in MA; and/or </a:t>
            </a:r>
          </a:p>
          <a:p>
            <a:pPr lvl="1"/>
            <a:r>
              <a:rPr lang="en-US" sz="2000" dirty="0"/>
              <a:t>authorized to participate in state’s financial aid program</a:t>
            </a:r>
            <a:endParaRPr lang="en-US" sz="2000" b="1" dirty="0"/>
          </a:p>
          <a:p>
            <a:r>
              <a:rPr lang="en-US" sz="2200" b="1" dirty="0"/>
              <a:t>Purpose of Regulations:  </a:t>
            </a:r>
            <a:r>
              <a:rPr lang="en-US" sz="2200" dirty="0"/>
              <a:t>Establish standard and processes to permit BHE (acting through Commissioner/ Department) to:</a:t>
            </a:r>
          </a:p>
          <a:p>
            <a:pPr lvl="1" hangingPunct="0"/>
            <a:r>
              <a:rPr lang="en-US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identify</a:t>
            </a:r>
            <a:r>
              <a:rPr lang="en-US" sz="2000" dirty="0"/>
              <a:t>, through annual screening process, IHEs experiencing significant financial distress, placing them at risk of imminent closure;  </a:t>
            </a:r>
          </a:p>
          <a:p>
            <a:pPr lvl="1" hangingPunct="0"/>
            <a:r>
              <a:rPr lang="en-US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</a:t>
            </a:r>
            <a:r>
              <a:rPr lang="en-US" sz="2000" dirty="0"/>
              <a:t> identified IHEs while they either improve their financial condition or transition to closure; and </a:t>
            </a:r>
          </a:p>
          <a:p>
            <a:pPr lvl="1" hangingPunct="0"/>
            <a:r>
              <a:rPr lang="en-US" sz="2000" dirty="0"/>
              <a:t>allow for </a:t>
            </a:r>
            <a:r>
              <a:rPr lang="en-US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contingency closure planning </a:t>
            </a:r>
            <a:r>
              <a:rPr lang="en-US" sz="2000" dirty="0"/>
              <a:t>and timely public </a:t>
            </a:r>
            <a:r>
              <a:rPr lang="en-US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notification</a:t>
            </a:r>
            <a:r>
              <a:rPr lang="en-US" sz="2000" dirty="0"/>
              <a:t> in the event of imminent closure.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815648-FAD6-40A6-ABC3-31E1FDC75DB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BHE Authorization to Solicit Public Comment: 610 CMR 13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767DD49-EE9F-4FBB-8CB5-97658B283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610 CMR 13: Scope and Purpose</a:t>
            </a:r>
          </a:p>
        </p:txBody>
      </p:sp>
    </p:spTree>
    <p:extLst>
      <p:ext uri="{BB962C8B-B14F-4D97-AF65-F5344CB8AC3E}">
        <p14:creationId xmlns:p14="http://schemas.microsoft.com/office/powerpoint/2010/main" val="2291939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Content Placeholder 4">
            <a:extLst>
              <a:ext uri="{FF2B5EF4-FFF2-40B4-BE49-F238E27FC236}">
                <a16:creationId xmlns:a16="http://schemas.microsoft.com/office/drawing/2014/main" id="{00A08CCD-820F-44D2-B623-CA82ACD9EBF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46" b="1490"/>
          <a:stretch/>
        </p:blipFill>
        <p:spPr bwMode="auto">
          <a:xfrm>
            <a:off x="5673198" y="1676400"/>
            <a:ext cx="3242202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D77574-70EF-4766-8728-469EA43994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90562" indent="-571500">
              <a:buClrTx/>
              <a:buAutoNum type="romanUcPeriod"/>
            </a:pPr>
            <a:r>
              <a:rPr lang="en-US" b="1" dirty="0"/>
              <a:t>Annual Review Process </a:t>
            </a:r>
          </a:p>
          <a:p>
            <a:pPr marL="982662" lvl="1" indent="-571500">
              <a:buClr>
                <a:schemeClr val="accent1"/>
              </a:buClr>
            </a:pPr>
            <a:r>
              <a:rPr lang="en-US" dirty="0"/>
              <a:t>Screening &amp; Inquiry</a:t>
            </a:r>
          </a:p>
          <a:p>
            <a:pPr marL="982662" lvl="1" indent="-571500">
              <a:buClr>
                <a:schemeClr val="accent1"/>
              </a:buClr>
            </a:pPr>
            <a:r>
              <a:rPr lang="en-US" dirty="0"/>
              <a:t>Risk Mitigation </a:t>
            </a:r>
            <a:br>
              <a:rPr lang="en-US" dirty="0"/>
            </a:br>
            <a:r>
              <a:rPr lang="en-US" dirty="0"/>
              <a:t>Review &amp; Monitoring</a:t>
            </a:r>
          </a:p>
          <a:p>
            <a:pPr marL="982662" lvl="1" indent="-571500">
              <a:buClr>
                <a:schemeClr val="accent1"/>
              </a:buClr>
            </a:pPr>
            <a:r>
              <a:rPr lang="en-US" dirty="0"/>
              <a:t>Contingency Closure </a:t>
            </a:r>
            <a:br>
              <a:rPr lang="en-US" dirty="0"/>
            </a:br>
            <a:r>
              <a:rPr lang="en-US" dirty="0"/>
              <a:t>Planning &amp; Notice</a:t>
            </a:r>
          </a:p>
          <a:p>
            <a:pPr marL="690562" indent="-571500">
              <a:buClrTx/>
              <a:buAutoNum type="romanUcPeriod"/>
            </a:pPr>
            <a:r>
              <a:rPr lang="en-US" b="1" dirty="0"/>
              <a:t>Advisory Committee</a:t>
            </a:r>
          </a:p>
          <a:p>
            <a:pPr marL="690562" indent="-571500">
              <a:buClrTx/>
              <a:buAutoNum type="romanUcPeriod"/>
            </a:pPr>
            <a:r>
              <a:rPr lang="en-US" b="1" dirty="0"/>
              <a:t>Confidentiality</a:t>
            </a:r>
          </a:p>
          <a:p>
            <a:pPr marL="690562" indent="-571500">
              <a:buClrTx/>
              <a:buAutoNum type="romanUcPeriod"/>
            </a:pPr>
            <a:r>
              <a:rPr lang="en-US" b="1" dirty="0"/>
              <a:t>Sanctions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8EE477-B4D0-4C77-8252-DAE1523047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BHE Authorization to Solicit Public Comment: 610 CMR 13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E056A3B-1694-4A28-83C3-45D953616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610 CMR 13: Content	</a:t>
            </a:r>
          </a:p>
        </p:txBody>
      </p:sp>
    </p:spTree>
    <p:extLst>
      <p:ext uri="{BB962C8B-B14F-4D97-AF65-F5344CB8AC3E}">
        <p14:creationId xmlns:p14="http://schemas.microsoft.com/office/powerpoint/2010/main" val="1074212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D77574-70EF-4766-8728-469EA43994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9062" indent="0">
              <a:buNone/>
            </a:pPr>
            <a:r>
              <a:rPr lang="en-US" b="1" dirty="0"/>
              <a:t>I. Annual Review Process</a:t>
            </a:r>
          </a:p>
          <a:p>
            <a:r>
              <a:rPr lang="en-US" dirty="0"/>
              <a:t>             of all IHEs</a:t>
            </a:r>
          </a:p>
          <a:p>
            <a:pPr lvl="1"/>
            <a:r>
              <a:rPr lang="en-US" sz="2200" dirty="0"/>
              <a:t>BHE Mandate: DHE annual function</a:t>
            </a:r>
          </a:p>
          <a:p>
            <a:pPr lvl="1"/>
            <a:r>
              <a:rPr lang="en-US" sz="2200" dirty="0"/>
              <a:t>Multiple measures and sources*</a:t>
            </a:r>
          </a:p>
          <a:p>
            <a:pPr lvl="1"/>
            <a:r>
              <a:rPr lang="en-US" sz="2200" dirty="0"/>
              <a:t>Defined Standard: “at risk of imminent closure”</a:t>
            </a:r>
          </a:p>
          <a:p>
            <a:pPr lvl="2"/>
            <a:r>
              <a:rPr lang="en-US" sz="1800" dirty="0"/>
              <a:t>Approaching the 18-month rule*</a:t>
            </a:r>
          </a:p>
          <a:p>
            <a:r>
              <a:rPr lang="en-US" dirty="0"/>
              <a:t>             opened for those ID’d as “at risk”</a:t>
            </a:r>
          </a:p>
          <a:p>
            <a:pPr lvl="1"/>
            <a:r>
              <a:rPr lang="en-US" sz="2200" dirty="0"/>
              <a:t>Opportunity to review results and respond</a:t>
            </a:r>
          </a:p>
          <a:p>
            <a:pPr lvl="1"/>
            <a:r>
              <a:rPr lang="en-US" sz="2200" dirty="0"/>
              <a:t>False positives: Screened out</a:t>
            </a:r>
          </a:p>
          <a:p>
            <a:pPr lvl="1"/>
            <a:r>
              <a:rPr lang="en-US" sz="2200" dirty="0"/>
              <a:t>Risk confirmed: IHE moves to next phase</a:t>
            </a:r>
          </a:p>
          <a:p>
            <a:pPr marL="119062" indent="0">
              <a:buNone/>
            </a:pPr>
            <a:r>
              <a:rPr lang="en-US" sz="1800" i="1" dirty="0"/>
              <a:t>* To be refined through policy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8EE477-B4D0-4C77-8252-DAE1523047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BHE Authorization to Solicit Public Comment: 610 CMR 13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E056A3B-1694-4A28-83C3-45D953616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610 CMR 13: Content	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4F29E3-41BF-4934-B850-34B15EC08F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86000"/>
            <a:ext cx="1330841" cy="533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5300793-19E8-4E86-8860-DAA17233440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4508075"/>
            <a:ext cx="1330841" cy="44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965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D77574-70EF-4766-8728-469EA43994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787" y="1611385"/>
            <a:ext cx="8382000" cy="5094215"/>
          </a:xfrm>
        </p:spPr>
        <p:txBody>
          <a:bodyPr/>
          <a:lstStyle/>
          <a:p>
            <a:pPr marL="461962" indent="-342900"/>
            <a:r>
              <a:rPr lang="en-US" sz="2800" dirty="0"/>
              <a:t>                    </a:t>
            </a:r>
          </a:p>
          <a:p>
            <a:pPr marL="754062" lvl="1" indent="-342900"/>
            <a:r>
              <a:rPr lang="en-US" sz="2400" dirty="0"/>
              <a:t>IHEs screened as “at risk” must submit Risk Mitigation Plans to Commissioner </a:t>
            </a:r>
          </a:p>
          <a:p>
            <a:pPr marL="1027113" lvl="2" indent="-350838"/>
            <a:r>
              <a:rPr lang="en-US" sz="1800" dirty="0"/>
              <a:t>Content: Must substantiate capacity to substantially fulfill obligations to students for next 18 months </a:t>
            </a:r>
          </a:p>
          <a:p>
            <a:pPr marL="1027113" lvl="2" indent="-350838"/>
            <a:r>
              <a:rPr lang="en-US" sz="1800" dirty="0"/>
              <a:t>Notice to IHE governing board by DHE</a:t>
            </a:r>
          </a:p>
          <a:p>
            <a:pPr marL="762000" lvl="1" indent="-350838"/>
            <a:r>
              <a:rPr lang="en-US" sz="2400" dirty="0"/>
              <a:t>Commissioner reviews and determines* whether </a:t>
            </a:r>
            <a:br>
              <a:rPr lang="en-US" sz="2400" dirty="0"/>
            </a:br>
            <a:r>
              <a:rPr lang="en-US" sz="2400" dirty="0"/>
              <a:t>Plans demonstrate likelihood of mitigating </a:t>
            </a:r>
            <a:br>
              <a:rPr lang="en-US" sz="2400" dirty="0"/>
            </a:br>
            <a:r>
              <a:rPr lang="en-US" sz="2400" dirty="0"/>
              <a:t>“risk of imminent closure”</a:t>
            </a:r>
          </a:p>
          <a:p>
            <a:pPr marL="1019175" lvl="2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If yes, </a:t>
            </a:r>
            <a:endParaRPr lang="en-US" sz="1800" dirty="0">
              <a:solidFill>
                <a:schemeClr val="accent5"/>
              </a:solidFill>
            </a:endParaRPr>
          </a:p>
          <a:p>
            <a:pPr marL="1019175" lvl="2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If no,                              plus                                   *</a:t>
            </a:r>
          </a:p>
          <a:p>
            <a:pPr marL="0" lvl="2" indent="0">
              <a:buNone/>
            </a:pPr>
            <a:r>
              <a:rPr lang="en-US" sz="1800" i="1" dirty="0"/>
              <a:t>* Use of Advisory Committee Review and Recommendations at these critical stages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8EE477-B4D0-4C77-8252-DAE1523047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BHE Authorization to Solicit Public Comment: 610 CMR 13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E056A3B-1694-4A28-83C3-45D953616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610 CMR 13: Content	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B04BC35-7D51-4DAD-A7E9-651AB47A57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1611385"/>
            <a:ext cx="1663993" cy="53339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9B3F922-9DB8-4193-B1C4-52E8ACE62C9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79138" y="5105400"/>
            <a:ext cx="1663993" cy="38530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2E57855-BA6E-4FD9-A696-34F38A42281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43400" y="5638800"/>
            <a:ext cx="1993606" cy="53339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D53C0A5-9781-453D-B747-4EBECC93BCE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23154" y="5715000"/>
            <a:ext cx="1663993" cy="385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934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D77574-70EF-4766-8728-469EA43994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90562" indent="-571500">
              <a:buClr>
                <a:schemeClr val="tx1"/>
              </a:buClr>
              <a:buFont typeface="+mj-lt"/>
              <a:buAutoNum type="romanUcPeriod" startAt="2"/>
            </a:pPr>
            <a:r>
              <a:rPr lang="en-US" b="1" dirty="0"/>
              <a:t>Advisory Committee</a:t>
            </a:r>
          </a:p>
          <a:p>
            <a:pPr marL="684213" lvl="1" indent="-274638"/>
            <a:r>
              <a:rPr lang="en-US" sz="2200" dirty="0"/>
              <a:t>May be used by Commissioner at any stage of process and may be requested by IHE</a:t>
            </a:r>
          </a:p>
          <a:p>
            <a:pPr marL="684213" lvl="1" indent="-274638"/>
            <a:r>
              <a:rPr lang="en-US" sz="2200" dirty="0"/>
              <a:t>Policy will delineate specifics</a:t>
            </a:r>
          </a:p>
          <a:p>
            <a:pPr marL="684213" lvl="1" indent="-274638"/>
            <a:r>
              <a:rPr lang="en-US" sz="2200" dirty="0"/>
              <a:t>Year 1+ contemplates mandatory use at critical stages</a:t>
            </a:r>
          </a:p>
          <a:p>
            <a:pPr marL="690562" indent="-571500">
              <a:buClr>
                <a:schemeClr val="tx1"/>
              </a:buClr>
              <a:buFont typeface="+mj-lt"/>
              <a:buAutoNum type="romanUcPeriod" startAt="2"/>
            </a:pPr>
            <a:r>
              <a:rPr lang="en-US" b="1" dirty="0"/>
              <a:t>Confidentiality</a:t>
            </a:r>
            <a:endParaRPr lang="en-US" sz="2800" b="1" dirty="0"/>
          </a:p>
          <a:p>
            <a:pPr marL="684213" lvl="1" indent="-274638"/>
            <a:r>
              <a:rPr lang="en-US" sz="2200" dirty="0"/>
              <a:t>To maximum extent permissible under state law</a:t>
            </a:r>
          </a:p>
          <a:p>
            <a:pPr marL="690562" indent="-571500">
              <a:buClr>
                <a:schemeClr val="tx1"/>
              </a:buClr>
              <a:buFont typeface="+mj-lt"/>
              <a:buAutoNum type="romanUcPeriod" startAt="2"/>
            </a:pPr>
            <a:r>
              <a:rPr lang="en-US" b="1" dirty="0"/>
              <a:t>Possible Sanctions      </a:t>
            </a:r>
            <a:endParaRPr lang="en-US" sz="2800" dirty="0"/>
          </a:p>
          <a:p>
            <a:pPr marL="684213" lvl="1" indent="-274638"/>
            <a:r>
              <a:rPr lang="en-US" sz="2200" dirty="0"/>
              <a:t>Termination of state aid (OSFA agreement)</a:t>
            </a:r>
          </a:p>
          <a:p>
            <a:pPr marL="684213" lvl="1" indent="-274638"/>
            <a:r>
              <a:rPr lang="en-US" sz="2200" dirty="0"/>
              <a:t>Revocation/ suspension</a:t>
            </a:r>
          </a:p>
          <a:p>
            <a:pPr marL="684213" lvl="1" indent="-274638"/>
            <a:r>
              <a:rPr lang="en-US" sz="2200" dirty="0"/>
              <a:t>AG referral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8EE477-B4D0-4C77-8252-DAE1523047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BHE Authorization to Solicit Public Comment: 610 CMR 13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E056A3B-1694-4A28-83C3-45D953616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610 CMR 13: Content	</a:t>
            </a:r>
          </a:p>
        </p:txBody>
      </p:sp>
    </p:spTree>
    <p:extLst>
      <p:ext uri="{BB962C8B-B14F-4D97-AF65-F5344CB8AC3E}">
        <p14:creationId xmlns:p14="http://schemas.microsoft.com/office/powerpoint/2010/main" val="3334782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b="1" dirty="0"/>
              <a:t>June 28:</a:t>
            </a:r>
            <a:r>
              <a:rPr lang="en-US" sz="2200" dirty="0"/>
              <a:t> Regulations submitted to Secretary of Commonwealth for publication in Massachusetts Register </a:t>
            </a:r>
          </a:p>
          <a:p>
            <a:r>
              <a:rPr lang="en-US" sz="2200" b="1" dirty="0"/>
              <a:t>July 12–August 9: </a:t>
            </a:r>
            <a:r>
              <a:rPr lang="en-US" sz="2200" dirty="0"/>
              <a:t>DHE solicits public comment on proposed regulations </a:t>
            </a:r>
            <a:r>
              <a:rPr lang="en-US" sz="2000" dirty="0"/>
              <a:t> (4-week public comment period/ 3 hearings)</a:t>
            </a:r>
          </a:p>
          <a:p>
            <a:r>
              <a:rPr lang="en-US" sz="2200" b="1" dirty="0"/>
              <a:t>Week of August 12: </a:t>
            </a:r>
            <a:r>
              <a:rPr lang="en-US" sz="2200" dirty="0"/>
              <a:t>Finalize regulations, with any necessary changes resulting from public comment; distribute to BHE</a:t>
            </a:r>
          </a:p>
          <a:p>
            <a:r>
              <a:rPr lang="en-US" sz="2200" b="1" dirty="0"/>
              <a:t>August 19: BHE Special Meeting </a:t>
            </a:r>
            <a:r>
              <a:rPr lang="en-US" sz="2200" dirty="0"/>
              <a:t>for</a:t>
            </a:r>
            <a:r>
              <a:rPr lang="en-US" sz="2200" b="1" dirty="0"/>
              <a:t> </a:t>
            </a:r>
            <a:r>
              <a:rPr lang="en-US" sz="2200" dirty="0"/>
              <a:t>BHE approval of:</a:t>
            </a:r>
          </a:p>
          <a:p>
            <a:pPr lvl="1"/>
            <a:r>
              <a:rPr lang="en-US" sz="2000" dirty="0"/>
              <a:t>Final Regulations </a:t>
            </a:r>
          </a:p>
          <a:p>
            <a:pPr lvl="1"/>
            <a:r>
              <a:rPr lang="en-US" sz="2000" dirty="0"/>
              <a:t>Associated implementation policies</a:t>
            </a:r>
          </a:p>
          <a:p>
            <a:r>
              <a:rPr lang="en-US" sz="2200" b="1" dirty="0"/>
              <a:t>Fall 2019: </a:t>
            </a:r>
            <a:r>
              <a:rPr lang="en-US" sz="2200" dirty="0"/>
              <a:t>Implementation / periodic updates to BHE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8DAEED-FF0F-4265-B031-2B6833BDCA8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BHE Authorization to Solicit Public Comment: 610 CMR 13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533400"/>
            <a:ext cx="8686800" cy="838200"/>
          </a:xfrm>
        </p:spPr>
        <p:txBody>
          <a:bodyPr/>
          <a:lstStyle/>
          <a:p>
            <a:r>
              <a:rPr lang="en-US" dirty="0"/>
              <a:t>610 CMR 13: Timeline &amp; Next Steps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E2672-E532-4912-B5F9-EE39CCCAA1A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/>
              <a:t>Discussion</a:t>
            </a:r>
          </a:p>
        </p:txBody>
      </p:sp>
      <p:sp>
        <p:nvSpPr>
          <p:cNvPr id="22531" name="Text Placeholder 2">
            <a:extLst>
              <a:ext uri="{FF2B5EF4-FFF2-40B4-BE49-F238E27FC236}">
                <a16:creationId xmlns:a16="http://schemas.microsoft.com/office/drawing/2014/main" id="{E7F68B1A-5E2A-4F6C-B978-724B42F70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1363" y="1828800"/>
            <a:ext cx="7335837" cy="381000"/>
          </a:xfrm>
        </p:spPr>
        <p:txBody>
          <a:bodyPr/>
          <a:lstStyle/>
          <a:p>
            <a:endParaRPr lang="en-US" altLang="en-US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HE PowerPoint">
  <a:themeElements>
    <a:clrScheme name="Custom 2">
      <a:dk1>
        <a:sysClr val="windowText" lastClr="000000"/>
      </a:dk1>
      <a:lt1>
        <a:sysClr val="window" lastClr="FFFFFF"/>
      </a:lt1>
      <a:dk2>
        <a:srgbClr val="001F5B"/>
      </a:dk2>
      <a:lt2>
        <a:srgbClr val="EAECEE"/>
      </a:lt2>
      <a:accent1>
        <a:srgbClr val="CF0A2C"/>
      </a:accent1>
      <a:accent2>
        <a:srgbClr val="F37121"/>
      </a:accent2>
      <a:accent3>
        <a:srgbClr val="FFC627"/>
      </a:accent3>
      <a:accent4>
        <a:srgbClr val="00AF41"/>
      </a:accent4>
      <a:accent5>
        <a:srgbClr val="009BDE"/>
      </a:accent5>
      <a:accent6>
        <a:srgbClr val="8D734A"/>
      </a:accent6>
      <a:hlink>
        <a:srgbClr val="7030A0"/>
      </a:hlink>
      <a:folHlink>
        <a:srgbClr val="99A4AD"/>
      </a:folHlink>
    </a:clrScheme>
    <a:fontScheme name="DHE">
      <a:majorFont>
        <a:latin typeface="Segoe UI Bold"/>
        <a:ea typeface=""/>
        <a:cs typeface=""/>
      </a:majorFont>
      <a:minorFont>
        <a:latin typeface="Segoe UI"/>
        <a:ea typeface=""/>
        <a:cs typeface="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HE PowerPoint 2017.potx" id="{E07B9D51-7A1B-445F-BE90-03D726D2647E}" vid="{A3B9CE9F-B01A-4D15-BC8D-DAC2DD44910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DHE PowerPoint 2017</Template>
  <TotalTime>1399</TotalTime>
  <Words>702</Words>
  <Application>Microsoft Office PowerPoint</Application>
  <PresentationFormat>On-screen Show (4:3)</PresentationFormat>
  <Paragraphs>92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Calibri</vt:lpstr>
      <vt:lpstr>Corbel</vt:lpstr>
      <vt:lpstr>Franklin Gothic Demi</vt:lpstr>
      <vt:lpstr>Segoe UI</vt:lpstr>
      <vt:lpstr>Segoe UI Bold</vt:lpstr>
      <vt:lpstr>Wingdings</vt:lpstr>
      <vt:lpstr>Wingdings 2</vt:lpstr>
      <vt:lpstr>Wingdings 3</vt:lpstr>
      <vt:lpstr>DHE PowerPoint</vt:lpstr>
      <vt:lpstr>BHE Authorization to Solicit Public Comment: Financial Review and Risk Monitoring Regulations (610 CMR 13)</vt:lpstr>
      <vt:lpstr>THESIS Timeline Overview</vt:lpstr>
      <vt:lpstr>610 CMR 13: Scope and Purpose</vt:lpstr>
      <vt:lpstr>610 CMR 13: Content </vt:lpstr>
      <vt:lpstr>610 CMR 13: Content </vt:lpstr>
      <vt:lpstr>610 CMR 13: Content </vt:lpstr>
      <vt:lpstr>610 CMR 13: Content </vt:lpstr>
      <vt:lpstr>610 CMR 13: Timeline &amp; Next Steps</vt:lpstr>
      <vt:lpstr>Discussion</vt:lpstr>
      <vt:lpstr>BHE Motion 19-06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TBF PowerPoint Slides</dc:title>
  <dc:creator>Nally, Alex (DHE)</dc:creator>
  <cp:lastModifiedBy>Papanikolaou, Constantia (DHE)</cp:lastModifiedBy>
  <cp:revision>111</cp:revision>
  <cp:lastPrinted>2019-06-17T20:52:01Z</cp:lastPrinted>
  <dcterms:created xsi:type="dcterms:W3CDTF">2019-04-24T18:11:44Z</dcterms:created>
  <dcterms:modified xsi:type="dcterms:W3CDTF">2019-06-18T18:04:51Z</dcterms:modified>
</cp:coreProperties>
</file>